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i6w0AfIingmYy0fmOZxfknyx5G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335f82a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2335f8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21e53256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e221e5325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21e5325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221e532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221e53256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e221e532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hyperlink" Target="https://www.kaggle.com/airbnb/seattle?select=listings.csv" TargetMode="External"/><Relationship Id="rId5" Type="http://schemas.openxmlformats.org/officeDocument/2006/relationships/hyperlink" Target="https://www.kaggle.com/jinbonnie/chicago-airbnb-open-data?select=listings.csv" TargetMode="External"/><Relationship Id="rId6" Type="http://schemas.openxmlformats.org/officeDocument/2006/relationships/hyperlink" Target="https://www.kaggle.com/dgomonov/new-york-city-airbnb-open-data?select=AB_NYC_2019.cs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dnjs.cloudflare.com/ajax/libs/Chart.js/3.3.2/chart.min.js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Airbnb Visualization </a:t>
            </a:r>
            <a:br>
              <a:rPr b="1" lang="en-US" sz="4800">
                <a:solidFill>
                  <a:schemeClr val="lt1"/>
                </a:solidFill>
              </a:rPr>
            </a:br>
            <a:r>
              <a:rPr b="1" lang="en-US" sz="4800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76" name="Google Shape;76;p1"/>
          <p:cNvSpPr txBox="1"/>
          <p:nvPr>
            <p:ph idx="1" type="subTitle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>
                <a:solidFill>
                  <a:srgbClr val="FF0000"/>
                </a:solidFill>
              </a:rPr>
              <a:t>By: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>
                <a:solidFill>
                  <a:srgbClr val="FF0000"/>
                </a:solidFill>
              </a:rPr>
              <a:t>Leila Zintsem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>
                <a:solidFill>
                  <a:srgbClr val="FF0000"/>
                </a:solidFill>
              </a:rPr>
              <a:t>Anna Chee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&#10;&#10;Description automatically generated" id="160" name="Google Shape;160;p22"/>
          <p:cNvPicPr preferRelativeResize="0"/>
          <p:nvPr/>
        </p:nvPicPr>
        <p:blipFill rotWithShape="1">
          <a:blip r:embed="rId3">
            <a:alphaModFix/>
          </a:blip>
          <a:srcRect b="22905" l="0" r="0" t="99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835" y="643466"/>
            <a:ext cx="10662329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814" y="643466"/>
            <a:ext cx="10870372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3049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ght bulb on yellow background with sketched light beams and cord"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13286" r="0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Limitations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83820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/>
              <a:t>Not much animations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2335f82a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Pin Visualization</a:t>
            </a:r>
            <a:endParaRPr b="1"/>
          </a:p>
        </p:txBody>
      </p:sp>
      <p:pic>
        <p:nvPicPr>
          <p:cNvPr id="185" name="Google Shape;185;ge2335f82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224" y="1762476"/>
            <a:ext cx="5524974" cy="263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e2335f82a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1197" y="3723907"/>
            <a:ext cx="5239482" cy="2638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e221e5325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e221e5325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e221e53256_0_20"/>
          <p:cNvSpPr txBox="1"/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Heatmap Visualization</a:t>
            </a:r>
            <a:endParaRPr b="1"/>
          </a:p>
        </p:txBody>
      </p:sp>
      <p:pic>
        <p:nvPicPr>
          <p:cNvPr id="194" name="Google Shape;194;ge221e53256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e221e53256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e221e53256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221e53256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Grid Visualization</a:t>
            </a:r>
            <a:endParaRPr/>
          </a:p>
        </p:txBody>
      </p:sp>
      <p:sp>
        <p:nvSpPr>
          <p:cNvPr id="207" name="Google Shape;207;ge221e53256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Helps visualize price by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neighborhood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Required extra data</a:t>
            </a:r>
            <a:endParaRPr/>
          </a:p>
        </p:txBody>
      </p:sp>
      <p:pic>
        <p:nvPicPr>
          <p:cNvPr id="208" name="Google Shape;208;ge221e53256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217" y="1808596"/>
            <a:ext cx="5614583" cy="436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b="1" i="0" sz="5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7366" t="0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type="title"/>
          </p:nvPr>
        </p:nvSpPr>
        <p:spPr>
          <a:xfrm>
            <a:off x="6817756" y="1734797"/>
            <a:ext cx="4869179" cy="2258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2000">
                <a:solidFill>
                  <a:srgbClr val="000000"/>
                </a:solidFill>
              </a:rPr>
              <a:t>What are the popular rental neighborhoods in Chicago, NYC and Seattle?</a:t>
            </a:r>
            <a:br>
              <a:rPr b="1" lang="en-US" sz="2000">
                <a:solidFill>
                  <a:srgbClr val="000000"/>
                </a:solidFill>
              </a:rPr>
            </a:br>
            <a:br>
              <a:rPr b="1" lang="en-US" sz="2000">
                <a:solidFill>
                  <a:srgbClr val="000000"/>
                </a:solidFill>
              </a:rPr>
            </a:br>
            <a:r>
              <a:rPr b="1" lang="en-US" sz="2000">
                <a:solidFill>
                  <a:srgbClr val="000000"/>
                </a:solidFill>
              </a:rPr>
              <a:t>How much does it cost to rent in those neighborhoods?</a:t>
            </a:r>
            <a:br>
              <a:rPr b="1" lang="en-US" sz="2000">
                <a:solidFill>
                  <a:srgbClr val="000000"/>
                </a:solidFill>
              </a:rPr>
            </a:br>
            <a:br>
              <a:rPr b="1" lang="en-US" sz="2000">
                <a:solidFill>
                  <a:srgbClr val="000000"/>
                </a:solidFill>
              </a:rPr>
            </a:br>
            <a:r>
              <a:rPr b="1" lang="en-US" sz="2000">
                <a:solidFill>
                  <a:srgbClr val="000000"/>
                </a:solidFill>
              </a:rPr>
              <a:t>How does the price compare to different rooms?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6751319" y="501948"/>
            <a:ext cx="4869179" cy="6260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000000"/>
                </a:solidFill>
              </a:rPr>
              <a:t>DEFINING THE QUESTIONS</a:t>
            </a:r>
            <a:endParaRPr b="1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SOURCE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89" name="Google Shape;89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442" l="0" r="0" t="23450"/>
          <a:stretch/>
        </p:blipFill>
        <p:spPr>
          <a:xfrm>
            <a:off x="20" y="10"/>
            <a:ext cx="12191980" cy="371060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4223982" y="3752850"/>
            <a:ext cx="7485413" cy="2452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https://www.kaggle.com/airbnb/seattle?select=listings.csv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https://www.kaggle.com/jinbonnie/chicago-airbnb-open-data?select=listings.csv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https://www.kaggle.com/dgomonov/new-york-city-airbnb-open-data?select=AB_NYC_2019.csv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016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Datasets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datasets Over 22k records</a:t>
            </a:r>
            <a:endParaRPr/>
          </a:p>
          <a:p>
            <a:pPr indent="-2286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and Chicago same data structure, same columns (14)</a:t>
            </a:r>
            <a:endParaRPr/>
          </a:p>
          <a:p>
            <a:pPr indent="-22860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Seattle different dataset</a:t>
            </a:r>
            <a:endParaRPr/>
          </a:p>
        </p:txBody>
      </p:sp>
      <p:pic>
        <p:nvPicPr>
          <p:cNvPr descr="Graphical user interface, application, table, Excel&#10;&#10;Description automatically generated" id="97" name="Google Shape;97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53" r="12052" t="0"/>
          <a:stretch/>
        </p:blipFill>
        <p:spPr>
          <a:xfrm>
            <a:off x="4654296" y="700041"/>
            <a:ext cx="6903720" cy="5457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5200"/>
              <a:t>DATA CLEANING</a:t>
            </a: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913968" y="2403793"/>
            <a:ext cx="10364063" cy="3195001"/>
            <a:chOff x="75768" y="578168"/>
            <a:chExt cx="10364063" cy="3195001"/>
          </a:xfrm>
        </p:grpSpPr>
        <p:sp>
          <p:nvSpPr>
            <p:cNvPr id="104" name="Google Shape;104;p17"/>
            <p:cNvSpPr/>
            <p:nvPr/>
          </p:nvSpPr>
          <p:spPr>
            <a:xfrm>
              <a:off x="679050" y="578168"/>
              <a:ext cx="1887187" cy="1887187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081237" y="980356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DELETED UNECESSARY COLUMNS MANUALLY FOR PERFORMANCE OF CODE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314206" y="578168"/>
              <a:ext cx="1887187" cy="1887187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4716393" y="980356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REDUCE DATASET TO 1000 RECORDS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500 (TOP 500 LUXURY ROOMS)</a:t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7949362" y="578168"/>
              <a:ext cx="1887187" cy="1887187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8351550" y="980356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EXTRA SPACE REMOVAL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DATASET</a:t>
            </a:r>
            <a:endParaRPr/>
          </a:p>
        </p:txBody>
      </p:sp>
      <p:pic>
        <p:nvPicPr>
          <p:cNvPr descr="Graphical user interface, application, table, Excel&#10;&#10;Description automatically generated" id="121" name="Google Shape;12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164" r="2165" t="0"/>
          <a:stretch/>
        </p:blipFill>
        <p:spPr>
          <a:xfrm>
            <a:off x="4654295" y="1255126"/>
            <a:ext cx="7063939" cy="4347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8"/>
          <p:cNvGrpSpPr/>
          <p:nvPr/>
        </p:nvGrpSpPr>
        <p:grpSpPr>
          <a:xfrm>
            <a:off x="631354" y="3288424"/>
            <a:ext cx="3428162" cy="2448279"/>
            <a:chOff x="418" y="481216"/>
            <a:chExt cx="3428162" cy="2448279"/>
          </a:xfrm>
        </p:grpSpPr>
        <p:sp>
          <p:nvSpPr>
            <p:cNvPr id="123" name="Google Shape;123;p18"/>
            <p:cNvSpPr/>
            <p:nvPr/>
          </p:nvSpPr>
          <p:spPr>
            <a:xfrm>
              <a:off x="1632877" y="1414166"/>
              <a:ext cx="897852" cy="42729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4" name="Google Shape;124;p18"/>
            <p:cNvSpPr/>
            <p:nvPr/>
          </p:nvSpPr>
          <p:spPr>
            <a:xfrm>
              <a:off x="735024" y="1414166"/>
              <a:ext cx="897852" cy="42729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5" name="Google Shape;125;p18"/>
            <p:cNvSpPr/>
            <p:nvPr/>
          </p:nvSpPr>
          <p:spPr>
            <a:xfrm>
              <a:off x="898270" y="481216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061516" y="636299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1088841" y="663624"/>
              <a:ext cx="1414562" cy="8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shape: </a:t>
              </a:r>
              <a:endParaRPr b="0" i="0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418" y="1841462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163664" y="1996545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190989" y="2023870"/>
              <a:ext cx="1414562" cy="8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 columns </a:t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796122" y="1841462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accent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959368" y="1996545"/>
              <a:ext cx="1469212" cy="9329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1986693" y="2023870"/>
              <a:ext cx="1414562" cy="8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1000 rows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light bulb&#10;&#10;Description automatically generated with medium confidence" id="138" name="Google Shape;138;p19"/>
          <p:cNvPicPr preferRelativeResize="0"/>
          <p:nvPr/>
        </p:nvPicPr>
        <p:blipFill rotWithShape="1">
          <a:blip r:embed="rId3">
            <a:alphaModFix amt="40000"/>
          </a:blip>
          <a:srcRect b="0" l="0" r="0" t="8999"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1456083" y="1104348"/>
            <a:ext cx="9328426" cy="35648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600">
                <a:latin typeface="Arial"/>
                <a:ea typeface="Arial"/>
                <a:cs typeface="Arial"/>
                <a:sym typeface="Arial"/>
              </a:rPr>
              <a:t> THE VISUALIZATION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library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i="0" lang="en-US" sz="1400">
                <a:solidFill>
                  <a:srgbClr val="4D5156"/>
                </a:solidFill>
                <a:latin typeface="Roboto"/>
                <a:ea typeface="Roboto"/>
                <a:cs typeface="Roboto"/>
                <a:sym typeface="Roboto"/>
              </a:rPr>
              <a:t>Chart.js is a free open-source JavaScript library for data visualization, which supports 8 chart types</a:t>
            </a:r>
            <a:endParaRPr/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lang="en-US" sz="1200">
                <a:solidFill>
                  <a:srgbClr val="FF9DA4"/>
                </a:solidFill>
                <a:latin typeface="Consolas"/>
                <a:ea typeface="Consolas"/>
                <a:cs typeface="Consolas"/>
                <a:sym typeface="Consolas"/>
              </a:rPr>
              <a:t>&lt;script src=</a:t>
            </a:r>
            <a:r>
              <a:rPr b="0" lang="en-US" sz="1200" u="sng">
                <a:solidFill>
                  <a:srgbClr val="D1F1A9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https://cdnjs.cloudflare.com/ajax/libs/Chart.js/3.3.2/chart.min.js</a:t>
            </a:r>
            <a:endParaRPr sz="1200">
              <a:solidFill>
                <a:srgbClr val="D1F1A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Chart is one of the best js plotting library</a:t>
            </a:r>
            <a:endParaRPr/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Easy to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implement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413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27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46" name="Google Shape;146;p2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6149" r="6148" t="0"/>
          <a:stretch/>
        </p:blipFill>
        <p:spPr>
          <a:xfrm>
            <a:off x="4654296" y="703392"/>
            <a:ext cx="6903720" cy="545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CODING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3807702" y="1733454"/>
            <a:ext cx="4572000" cy="18288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website&#10;&#10;Description automatically generated"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" y="3127400"/>
            <a:ext cx="11548872" cy="2598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2021-06-25T01:41:09Z</dcterms:created>
  <dc:creator>leila Zintsem a moute</dc:creator>
</cp:coreProperties>
</file>